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5e1a31c2504a9d" /><Relationship Type="http://schemas.openxmlformats.org/officeDocument/2006/relationships/extended-properties" Target="/docProps/app.xml" Id="R198fc33e59c548e7" /><Relationship Type="http://schemas.openxmlformats.org/officeDocument/2006/relationships/officeDocument" Target="/ppt/presentation.xml" Id="R2fecd6adb94c4163" /></Relationships>
</file>

<file path=ppt/presentation.xml><?xml version="1.0" encoding="utf-8"?>
<p:presentation xmlns:p="http://schemas.openxmlformats.org/presentationml/2006/main">
  <p:sldMasterIdLst>
    <p:sldMasterId xmlns:r="http://schemas.openxmlformats.org/officeDocument/2006/relationships" id="2147483648" r:id="Rd99642410c3b498d"/>
  </p:sldMasterIdLst>
  <p:notesMasterIdLst>
    <p:notesMasterId xmlns:r="http://schemas.openxmlformats.org/officeDocument/2006/relationships" r:id="Rd9087e470b174312"/>
  </p:notesMasterIdLst>
  <p:sldIdLst>
    <p:sldId xmlns:r="http://schemas.openxmlformats.org/officeDocument/2006/relationships" id="256" r:id="Rf8411485e35b4d3c"/>
    <p:sldId xmlns:r="http://schemas.openxmlformats.org/officeDocument/2006/relationships" id="257" r:id="Rc9b046ab7fa044b3"/>
    <p:sldId xmlns:r="http://schemas.openxmlformats.org/officeDocument/2006/relationships" id="258" r:id="R27cc47f11d9d4be3"/>
    <p:sldId xmlns:r="http://schemas.openxmlformats.org/officeDocument/2006/relationships" id="259" r:id="R376d9de36cce4352"/>
    <p:sldId xmlns:r="http://schemas.openxmlformats.org/officeDocument/2006/relationships" id="260" r:id="Rc5d8672d6ad64722"/>
    <p:sldId xmlns:r="http://schemas.openxmlformats.org/officeDocument/2006/relationships" id="261" r:id="R6ec83f30987b440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dc886550d84046" /><Relationship Type="http://schemas.openxmlformats.org/officeDocument/2006/relationships/slideMaster" Target="/ppt/slideMasters/slideMaster1.xml" Id="Rd99642410c3b498d" /><Relationship Type="http://schemas.openxmlformats.org/officeDocument/2006/relationships/notesMaster" Target="/ppt/notesMasters/notesMaster1.xml" Id="Rd9087e470b174312" /><Relationship Type="http://schemas.openxmlformats.org/officeDocument/2006/relationships/presProps" Target="/ppt/presProps.xml" Id="Ra517083609bc430e" /><Relationship Type="http://schemas.openxmlformats.org/officeDocument/2006/relationships/tableStyles" Target="/ppt/tableStyles.xml" Id="Rbac83c4fc1494690" /><Relationship Type="http://schemas.openxmlformats.org/officeDocument/2006/relationships/slide" Target="/ppt/slides/slide1.xml" Id="Rf8411485e35b4d3c" /><Relationship Type="http://schemas.openxmlformats.org/officeDocument/2006/relationships/slide" Target="/ppt/slides/slide2.xml" Id="Rc9b046ab7fa044b3" /><Relationship Type="http://schemas.openxmlformats.org/officeDocument/2006/relationships/slide" Target="/ppt/slides/slide3.xml" Id="R27cc47f11d9d4be3" /><Relationship Type="http://schemas.openxmlformats.org/officeDocument/2006/relationships/slide" Target="/ppt/slides/slide4.xml" Id="R376d9de36cce4352" /><Relationship Type="http://schemas.openxmlformats.org/officeDocument/2006/relationships/slide" Target="/ppt/slides/slide5.xml" Id="Rc5d8672d6ad64722" /><Relationship Type="http://schemas.openxmlformats.org/officeDocument/2006/relationships/slide" Target="/ppt/slides/slide6.xml" Id="R6ec83f30987b440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ce938146884eb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83d27757ac748aa" /><Relationship Type="http://schemas.openxmlformats.org/officeDocument/2006/relationships/notesMaster" Target="/ppt/notesMasters/notesMaster1.xml" Id="R7930981b05e646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f12d02cc57444e7" /><Relationship Type="http://schemas.openxmlformats.org/officeDocument/2006/relationships/notesMaster" Target="/ppt/notesMasters/notesMaster1.xml" Id="R190f09084b8b48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4cfe077c17a4304" /><Relationship Type="http://schemas.openxmlformats.org/officeDocument/2006/relationships/notesMaster" Target="/ppt/notesMasters/notesMaster1.xml" Id="R92ca859321664a5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1726604ebf4643" /><Relationship Type="http://schemas.openxmlformats.org/officeDocument/2006/relationships/notesMaster" Target="/ppt/notesMasters/notesMaster1.xml" Id="R508de408bb8448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d9f5ea2a5c4b4e" /><Relationship Type="http://schemas.openxmlformats.org/officeDocument/2006/relationships/notesMaster" Target="/ppt/notesMasters/notesMaster1.xml" Id="Rbd7015cf91eb403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27aa5fe1b24fb1" /><Relationship Type="http://schemas.openxmlformats.org/officeDocument/2006/relationships/notesMaster" Target="/ppt/notesMasters/notesMaster1.xml" Id="R365a0b32245e4cb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Mẫu chỉnh sửa cho bài thực hành. Không có đáp án dữ liệu 160 đơn. Thay các phần trong ngoặc bằng dữ kiện đã kiểm. Giữ nhãn dự thảo và điều cần xác nhận. Không tạo thông tin thiếu hoặc tự gán quyền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cd23c1948e47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05fde139ba405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517c2f83dbc453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b26c2149a74ca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3c3fc2f54404c8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136d9003d514bd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BD4D6A6-0CC3-4A5D-A745-ED45AA8C95B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3DF8BB7-8890-4305-AE7E-19C615262AC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A3D31B3-BF9A-434A-98D9-1ABE535C6D6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B03A990-2D0E-4FBC-B785-18A4D0372B6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6C234A3-2276-495A-BA72-D0734B94701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7B38BAD-ED10-49E0-96D4-9F76187DB8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862175F-2385-4667-AA14-8E7947BDD5D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A76197B-8B08-48B2-8F43-2DA1CF1BFDC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68EA86-39C9-4F9B-B4B2-91460CBD0B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255621-10C7-4F9C-B5E8-70FD8DF16E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6b9b162e574631" /><Relationship Type="http://schemas.openxmlformats.org/officeDocument/2006/relationships/slideLayout" Target="/ppt/slideLayouts/slideLayout1.xml" Id="R50f68a11857c45b3" /><Relationship Type="http://schemas.openxmlformats.org/officeDocument/2006/relationships/slideLayout" Target="/ppt/slideLayouts/slideLayout2.xml" Id="R3ab26229ac3d4893" /><Relationship Type="http://schemas.openxmlformats.org/officeDocument/2006/relationships/slideLayout" Target="/ppt/slideLayouts/slideLayout3.xml" Id="Rb4acc72a5f2d4195" /><Relationship Type="http://schemas.openxmlformats.org/officeDocument/2006/relationships/slideLayout" Target="/ppt/slideLayouts/slideLayout4.xml" Id="R3bef849d399f44c0" /><Relationship Type="http://schemas.openxmlformats.org/officeDocument/2006/relationships/slideLayout" Target="/ppt/slideLayouts/slideLayout5.xml" Id="R1c7e30211ef34c08" /><Relationship Type="http://schemas.openxmlformats.org/officeDocument/2006/relationships/slideLayout" Target="/ppt/slideLayouts/slideLayout6.xml" Id="Rd9f508e36248408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0f68a11857c45b3"/>
    <p:sldLayoutId xmlns:r="http://schemas.openxmlformats.org/officeDocument/2006/relationships" id="2147483650" r:id="R3ab26229ac3d4893"/>
    <p:sldLayoutId xmlns:r="http://schemas.openxmlformats.org/officeDocument/2006/relationships" id="2147483651" r:id="Rb4acc72a5f2d4195"/>
    <p:sldLayoutId xmlns:r="http://schemas.openxmlformats.org/officeDocument/2006/relationships" id="2147483652" r:id="R3bef849d399f44c0"/>
    <p:sldLayoutId xmlns:r="http://schemas.openxmlformats.org/officeDocument/2006/relationships" id="2147483653" r:id="R1c7e30211ef34c08"/>
    <p:sldLayoutId xmlns:r="http://schemas.openxmlformats.org/officeDocument/2006/relationships" id="2147483654" r:id="Rd9f508e3624840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e127449165d4690" /><Relationship Type="http://schemas.openxmlformats.org/officeDocument/2006/relationships/notesSlide" Target="/ppt/notesSlides/notesSlide1.xml" Id="R216dd16d73874e7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7eba82634c54b0f" /><Relationship Type="http://schemas.openxmlformats.org/officeDocument/2006/relationships/notesSlide" Target="/ppt/notesSlides/notesSlide2.xml" Id="Rdb5ed9eaa81c4b0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f515ac582a74537" /><Relationship Type="http://schemas.openxmlformats.org/officeDocument/2006/relationships/notesSlide" Target="/ppt/notesSlides/notesSlide3.xml" Id="Rdc538f8f55a240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5c693acbd704a6f" /><Relationship Type="http://schemas.openxmlformats.org/officeDocument/2006/relationships/notesSlide" Target="/ppt/notesSlides/notesSlide4.xml" Id="R8d36f8c5455542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476a515405940fb" /><Relationship Type="http://schemas.openxmlformats.org/officeDocument/2006/relationships/notesSlide" Target="/ppt/notesSlides/notesSlide5.xml" Id="Re13dfe6ba75a4e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93dfd8eccbb4f88" /><Relationship Type="http://schemas.openxmlformats.org/officeDocument/2006/relationships/notesSlide" Target="/ppt/notesSlides/notesSlide6.xml" Id="R8b492c1dae8d4eea" /></Relationships>
</file>

<file path=ppt/slides/slide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1276AE9-4A32-45EA-AB55-4FE4090DF636}"/>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Báo cáo vận hành tháng 09/2026</a:t>
            </a:r>
          </a:p>
        </p:txBody>
      </p:sp>
      <p:sp>
        <p:nvSpPr>
          <p:cNvPr id="2" name="">
            <a:extLst xmlns:a="http://schemas.openxmlformats.org/drawingml/2006/main">
              <a:ext uri="{FF2B5EF4-FFF2-40B4-BE49-F238E27FC236}">
                <a16:creationId xmlns:a16="http://schemas.microsoft.com/office/drawing/2014/main" id="{34A2B81F-8FD6-41DB-A1A1-726602BA6EAB}"/>
              </a:ext>
            </a:extLst>
          </p:cNvPr>
          <p:cNvSpPr>
            <a:spLocks xmlns:a="http://schemas.openxmlformats.org/drawingml/2006/main" noGrp="1"/>
          </p:cNvSpPr>
          <p:nvPr/>
        </p:nvSpPr>
        <p:spPr>
          <a:xfrm xmlns:a="http://schemas.openxmlformats.org/drawingml/2006/main">
            <a:off x="666750" y="2000250"/>
            <a:ext cx="10858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325" b="0">
                <a:solidFill>
                  <a:srgbClr val="173D31"/>
                </a:solidFill>
                <a:latin typeface="Arial"/>
                <a:ea typeface="Arial"/>
                <a:cs typeface="Arial"/>
              </a:defRPr>
            </a:defPPr>
            <a:lvl1pPr>
              <a:defRPr sz="2325" b="0">
                <a:solidFill>
                  <a:srgbClr val="173D31"/>
                </a:solidFill>
                <a:latin typeface="Arial"/>
                <a:ea typeface="Arial"/>
                <a:cs typeface="Arial"/>
              </a:defRPr>
            </a:lvl1pPr>
            <a:lvl2pPr>
              <a:defRPr sz="2325" b="0">
                <a:solidFill>
                  <a:srgbClr val="173D31"/>
                </a:solidFill>
                <a:latin typeface="Arial"/>
                <a:ea typeface="Arial"/>
                <a:cs typeface="Arial"/>
              </a:defRPr>
            </a:lvl2pPr>
            <a:lvl3pPr>
              <a:defRPr sz="2325" b="0">
                <a:solidFill>
                  <a:srgbClr val="173D31"/>
                </a:solidFill>
                <a:latin typeface="Arial"/>
                <a:ea typeface="Arial"/>
                <a:cs typeface="Arial"/>
              </a:defRPr>
            </a:lvl3pPr>
            <a:lvl4pPr>
              <a:defRPr sz="2325" b="0">
                <a:solidFill>
                  <a:srgbClr val="173D31"/>
                </a:solidFill>
                <a:latin typeface="Arial"/>
                <a:ea typeface="Arial"/>
                <a:cs typeface="Arial"/>
              </a:defRPr>
            </a:lvl4pPr>
            <a:lvl5pPr>
              <a:defRPr sz="2325" b="0">
                <a:solidFill>
                  <a:srgbClr val="173D31"/>
                </a:solidFill>
                <a:latin typeface="Arial"/>
                <a:ea typeface="Arial"/>
                <a:cs typeface="Arial"/>
              </a:defRPr>
            </a:lvl5pPr>
            <a:lvl6pPr>
              <a:defRPr sz="2325" b="0">
                <a:solidFill>
                  <a:srgbClr val="173D31"/>
                </a:solidFill>
                <a:latin typeface="Arial"/>
                <a:ea typeface="Arial"/>
                <a:cs typeface="Arial"/>
              </a:defRPr>
            </a:lvl6pPr>
            <a:lvl7pPr>
              <a:defRPr sz="2325" b="0">
                <a:solidFill>
                  <a:srgbClr val="173D31"/>
                </a:solidFill>
                <a:latin typeface="Arial"/>
                <a:ea typeface="Arial"/>
                <a:cs typeface="Arial"/>
              </a:defRPr>
            </a:lvl7pPr>
            <a:lvl8pPr>
              <a:defRPr sz="2325" b="0">
                <a:solidFill>
                  <a:srgbClr val="173D31"/>
                </a:solidFill>
                <a:latin typeface="Arial"/>
                <a:ea typeface="Arial"/>
                <a:cs typeface="Arial"/>
              </a:defRPr>
            </a:lvl8pPr>
            <a:lvl9pPr>
              <a:defRPr sz="2325" b="0">
                <a:solidFill>
                  <a:srgbClr val="173D31"/>
                </a:solidFill>
                <a:latin typeface="Arial"/>
                <a:ea typeface="Arial"/>
                <a:cs typeface="Arial"/>
              </a:defRPr>
            </a:lvl9pPr>
          </a:lstStyle>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An Phúc giả định</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[Người nhận]   [Người soạn]   [Ngày]</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Bản nháp để xem xét chương trình thử nghiệm tháng 11. Chưa phải quyết định hoặc phê duyệt.</a:t>
            </a:r>
          </a:p>
        </p:txBody>
      </p:sp>
      <p:sp>
        <p:nvSpPr>
          <p:cNvPr id="3" name="">
            <a:extLst xmlns:a="http://schemas.openxmlformats.org/drawingml/2006/main">
              <a:ext uri="{FF2B5EF4-FFF2-40B4-BE49-F238E27FC236}">
                <a16:creationId xmlns:a16="http://schemas.microsoft.com/office/drawing/2014/main" id="{012CEE83-F5A0-454D-8877-1E4897F64278}"/>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1/6</a:t>
            </a:r>
          </a:p>
        </p:txBody>
      </p:sp>
    </p:spTree>
    <p:extLst>
      <p:ext uri="{BB962C8B-B14F-4D97-AF65-F5344CB8AC3E}">
        <p14:creationId xmlns:p14="http://schemas.microsoft.com/office/powerpoint/2010/main" val="1879812701"/>
      </p:ext>
    </p:extLst>
  </p:cSld>
</p:sld>
</file>

<file path=ppt/slides/slide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076C370-A49E-413E-B81F-692B5CEF6D51}"/>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Câu hỏi và phạm vi báo cáo</a:t>
            </a:r>
          </a:p>
        </p:txBody>
      </p:sp>
      <p:sp>
        <p:nvSpPr>
          <p:cNvPr id="2" name="">
            <a:extLst xmlns:a="http://schemas.openxmlformats.org/drawingml/2006/main">
              <a:ext uri="{FF2B5EF4-FFF2-40B4-BE49-F238E27FC236}">
                <a16:creationId xmlns:a16="http://schemas.microsoft.com/office/drawing/2014/main" id="{D8758371-499F-4779-B2C4-741AF5837B0A}"/>
              </a:ext>
            </a:extLst>
          </p:cNvPr>
          <p:cNvSpPr>
            <a:spLocks xmlns:a="http://schemas.openxmlformats.org/drawingml/2006/main" noGrp="1"/>
          </p:cNvSpPr>
          <p:nvPr/>
        </p:nvSpPr>
        <p:spPr>
          <a:xfrm xmlns:a="http://schemas.openxmlformats.org/drawingml/2006/main">
            <a:off x="666750" y="2000250"/>
            <a:ext cx="10858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325" b="0">
                <a:solidFill>
                  <a:srgbClr val="173D31"/>
                </a:solidFill>
                <a:latin typeface="Arial"/>
                <a:ea typeface="Arial"/>
                <a:cs typeface="Arial"/>
              </a:defRPr>
            </a:defPPr>
            <a:lvl1pPr>
              <a:defRPr sz="2325" b="0">
                <a:solidFill>
                  <a:srgbClr val="173D31"/>
                </a:solidFill>
                <a:latin typeface="Arial"/>
                <a:ea typeface="Arial"/>
                <a:cs typeface="Arial"/>
              </a:defRPr>
            </a:lvl1pPr>
            <a:lvl2pPr>
              <a:defRPr sz="2325" b="0">
                <a:solidFill>
                  <a:srgbClr val="173D31"/>
                </a:solidFill>
                <a:latin typeface="Arial"/>
                <a:ea typeface="Arial"/>
                <a:cs typeface="Arial"/>
              </a:defRPr>
            </a:lvl2pPr>
            <a:lvl3pPr>
              <a:defRPr sz="2325" b="0">
                <a:solidFill>
                  <a:srgbClr val="173D31"/>
                </a:solidFill>
                <a:latin typeface="Arial"/>
                <a:ea typeface="Arial"/>
                <a:cs typeface="Arial"/>
              </a:defRPr>
            </a:lvl3pPr>
            <a:lvl4pPr>
              <a:defRPr sz="2325" b="0">
                <a:solidFill>
                  <a:srgbClr val="173D31"/>
                </a:solidFill>
                <a:latin typeface="Arial"/>
                <a:ea typeface="Arial"/>
                <a:cs typeface="Arial"/>
              </a:defRPr>
            </a:lvl4pPr>
            <a:lvl5pPr>
              <a:defRPr sz="2325" b="0">
                <a:solidFill>
                  <a:srgbClr val="173D31"/>
                </a:solidFill>
                <a:latin typeface="Arial"/>
                <a:ea typeface="Arial"/>
                <a:cs typeface="Arial"/>
              </a:defRPr>
            </a:lvl5pPr>
            <a:lvl6pPr>
              <a:defRPr sz="2325" b="0">
                <a:solidFill>
                  <a:srgbClr val="173D31"/>
                </a:solidFill>
                <a:latin typeface="Arial"/>
                <a:ea typeface="Arial"/>
                <a:cs typeface="Arial"/>
              </a:defRPr>
            </a:lvl6pPr>
            <a:lvl7pPr>
              <a:defRPr sz="2325" b="0">
                <a:solidFill>
                  <a:srgbClr val="173D31"/>
                </a:solidFill>
                <a:latin typeface="Arial"/>
                <a:ea typeface="Arial"/>
                <a:cs typeface="Arial"/>
              </a:defRPr>
            </a:lvl7pPr>
            <a:lvl8pPr>
              <a:defRPr sz="2325" b="0">
                <a:solidFill>
                  <a:srgbClr val="173D31"/>
                </a:solidFill>
                <a:latin typeface="Arial"/>
                <a:ea typeface="Arial"/>
                <a:cs typeface="Arial"/>
              </a:defRPr>
            </a:lvl8pPr>
            <a:lvl9pPr>
              <a:defRPr sz="2325" b="0">
                <a:solidFill>
                  <a:srgbClr val="173D31"/>
                </a:solidFill>
                <a:latin typeface="Arial"/>
                <a:ea typeface="Arial"/>
                <a:cs typeface="Arial"/>
              </a:defRPr>
            </a:lvl9pPr>
          </a:lstStyle>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Quyết định cần hỗ trợ: [một câu cụ thể]</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Nguồn và kỳ: [tên tệp, trang tính, ngày chốt]</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Quy tắc ghi nhận: [trạng thái và đơn vị]</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Điều chưa biết: [dữ liệu còn thiếu]</a:t>
            </a:r>
          </a:p>
        </p:txBody>
      </p:sp>
      <p:sp>
        <p:nvSpPr>
          <p:cNvPr id="3" name="">
            <a:extLst xmlns:a="http://schemas.openxmlformats.org/drawingml/2006/main">
              <a:ext uri="{FF2B5EF4-FFF2-40B4-BE49-F238E27FC236}">
                <a16:creationId xmlns:a16="http://schemas.microsoft.com/office/drawing/2014/main" id="{F0BE080A-8FFB-47D9-B593-25806102720D}"/>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2/6</a:t>
            </a:r>
          </a:p>
        </p:txBody>
      </p:sp>
    </p:spTree>
    <p:extLst>
      <p:ext uri="{BB962C8B-B14F-4D97-AF65-F5344CB8AC3E}">
        <p14:creationId xmlns:p14="http://schemas.microsoft.com/office/powerpoint/2010/main" val="559248210"/>
      </p:ext>
    </p:extLst>
  </p:cSld>
</p:sld>
</file>

<file path=ppt/slides/slide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FEFCC7E3-7E36-4687-BE25-2EC818F3E8CC}"/>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Chỉ số đã kiểm chứng</a:t>
            </a:r>
          </a:p>
        </p:txBody>
      </p:sp>
      <p:graphicFrame>
        <p:nvGraphicFramePr>
          <p:cNvPr id="2" name="">
            <a:extLst xmlns:a="http://schemas.openxmlformats.org/drawingml/2006/main">
              <a:ext uri="{FF2B5EF4-FFF2-40B4-BE49-F238E27FC236}">
                <a16:creationId xmlns:a16="http://schemas.microsoft.com/office/drawing/2014/main" id="{38EA5310-292F-40D1-A073-BD6BC63F64B6}"/>
              </a:ext>
            </a:extLst>
          </p:cNvPr>
          <p:cNvGraphicFramePr/>
          <p:nvPr/>
        </p:nvGraphicFramePr>
        <p:xfrm>
          <a:off xmlns:a="http://schemas.openxmlformats.org/drawingml/2006/main" x="666750" y="1952625"/>
          <a:ext xmlns:a="http://schemas.openxmlformats.org/drawingml/2006/main" cx="10858500" cy="3333750"/>
        </p:xfrm>
        <a:graphic xmlns:a="http://schemas.openxmlformats.org/drawingml/2006/main">
          <a:graphicData uri="http://schemas.openxmlformats.org/drawingml/2006/table">
            <a:tbl>
              <a:tblPr/>
              <a:tblGrid>
                <a:gridCol w="4000500"/>
                <a:gridCol w="2857500"/>
                <a:gridCol w="4000500"/>
              </a:tblGrid>
              <a:tr h="666750">
                <a:tc>
                  <a:txBody>
                    <a:bodyPr lIns="114300" tIns="114300" rIns="114300" bIns="114300"/>
                    <a:lstStyle/>
                    <a:p>
                      <a:r>
                        <a:rPr sz="1950" b="1">
                          <a:solidFill>
                            <a:srgbClr val="FFFFFF"/>
                          </a:solidFill>
                          <a:latin typeface="Arial"/>
                          <a:ea typeface="Arial"/>
                          <a:cs typeface="Arial"/>
                        </a:rPr>
                        <a:t>Chỉ số</a:t>
                      </a:r>
                    </a:p>
                  </a:txBody>
                  <a:tcPr marL="91440" marR="91440" marT="45720" marB="45720">
                    <a:lnL w="9525">
                      <a:solidFill>
                        <a:srgbClr val="DCE7DE"/>
                      </a:solidFill>
                    </a:lnL>
                    <a:lnR w="9525">
                      <a:solidFill>
                        <a:srgbClr val="DCE7DE"/>
                      </a:solidFill>
                    </a:lnR>
                    <a:lnT w="9525">
                      <a:solidFill>
                        <a:srgbClr val="DCE7DE"/>
                      </a:solidFill>
                    </a:lnT>
                    <a:lnB w="9525">
                      <a:solidFill>
                        <a:srgbClr val="DCE7DE"/>
                      </a:solidFill>
                    </a:lnB>
                    <a:solidFill>
                      <a:srgbClr val="17674F"/>
                    </a:solidFill>
                  </a:tcPr>
                </a:tc>
                <a:tc>
                  <a:txBody>
                    <a:bodyPr lIns="114300" tIns="114300" rIns="114300" bIns="114300"/>
                    <a:lstStyle/>
                    <a:p>
                      <a:r>
                        <a:rPr sz="1950" b="1">
                          <a:solidFill>
                            <a:srgbClr val="FFFFFF"/>
                          </a:solidFill>
                          <a:latin typeface="Arial"/>
                          <a:ea typeface="Arial"/>
                          <a:cs typeface="Arial"/>
                        </a:rPr>
                        <a:t>Giá trị đã kiểm</a:t>
                      </a:r>
                    </a:p>
                  </a:txBody>
                  <a:tcPr marL="91440" marR="91440" marT="45720" marB="45720">
                    <a:lnR w="9525">
                      <a:solidFill>
                        <a:srgbClr val="DCE7DE"/>
                      </a:solidFill>
                    </a:lnR>
                    <a:lnT w="9525">
                      <a:solidFill>
                        <a:srgbClr val="DCE7DE"/>
                      </a:solidFill>
                    </a:lnT>
                    <a:lnB w="9525">
                      <a:solidFill>
                        <a:srgbClr val="DCE7DE"/>
                      </a:solidFill>
                    </a:lnB>
                    <a:solidFill>
                      <a:srgbClr val="17674F"/>
                    </a:solidFill>
                  </a:tcPr>
                </a:tc>
                <a:tc>
                  <a:txBody>
                    <a:bodyPr lIns="114300" tIns="114300" rIns="114300" bIns="114300"/>
                    <a:lstStyle/>
                    <a:p>
                      <a:r>
                        <a:rPr sz="1950" b="1">
                          <a:solidFill>
                            <a:srgbClr val="FFFFFF"/>
                          </a:solidFill>
                          <a:latin typeface="Arial"/>
                          <a:ea typeface="Arial"/>
                          <a:cs typeface="Arial"/>
                        </a:rPr>
                        <a:t>Nguồn</a:t>
                      </a:r>
                    </a:p>
                  </a:txBody>
                  <a:tcPr marL="91440" marR="91440" marT="45720" marB="45720">
                    <a:lnR w="9525">
                      <a:solidFill>
                        <a:srgbClr val="DCE7DE"/>
                      </a:solidFill>
                    </a:lnR>
                    <a:lnT w="9525">
                      <a:solidFill>
                        <a:srgbClr val="DCE7DE"/>
                      </a:solidFill>
                    </a:lnT>
                    <a:lnB w="9525">
                      <a:solidFill>
                        <a:srgbClr val="DCE7DE"/>
                      </a:solidFill>
                    </a:lnB>
                    <a:solidFill>
                      <a:srgbClr val="17674F"/>
                    </a:solidFill>
                  </a:tcPr>
                </a:tc>
              </a:tr>
              <a:tr h="666750">
                <a:tc>
                  <a:txBody>
                    <a:bodyPr lIns="114300" tIns="114300" rIns="114300" bIns="114300"/>
                    <a:lstStyle/>
                    <a:p>
                      <a:r>
                        <a:rPr sz="1950" b="0">
                          <a:solidFill>
                            <a:srgbClr val="173D31"/>
                          </a:solidFill>
                          <a:latin typeface="Arial"/>
                          <a:ea typeface="Arial"/>
                          <a:cs typeface="Arial"/>
                        </a:rPr>
                        <a:t>Số đơn</a:t>
                      </a:r>
                    </a:p>
                  </a:txBody>
                  <a:tcPr marL="91440" marR="91440" marT="45720" marB="45720">
                    <a:lnL w="9525">
                      <a:solidFill>
                        <a:srgbClr val="DCE7DE"/>
                      </a:solidFill>
                    </a:lnL>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[điền]</a:t>
                      </a:r>
                    </a:p>
                  </a:txBody>
                  <a:tcPr marL="91440" marR="91440" marT="45720" marB="45720">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[trang tính/ô]</a:t>
                      </a:r>
                    </a:p>
                  </a:txBody>
                  <a:tcPr marL="91440" marR="91440" marT="45720" marB="45720">
                    <a:lnR w="9525">
                      <a:solidFill>
                        <a:srgbClr val="DCE7DE"/>
                      </a:solidFill>
                    </a:lnR>
                    <a:lnB w="9525">
                      <a:solidFill>
                        <a:srgbClr val="DCE7DE"/>
                      </a:solidFill>
                    </a:lnB>
                    <a:solidFill>
                      <a:srgbClr val="FFFFFF"/>
                    </a:solidFill>
                  </a:tcPr>
                </a:tc>
              </a:tr>
              <a:tr h="666750">
                <a:tc>
                  <a:txBody>
                    <a:bodyPr lIns="114300" tIns="114300" rIns="114300" bIns="114300"/>
                    <a:lstStyle/>
                    <a:p>
                      <a:r>
                        <a:rPr sz="1950" b="0">
                          <a:solidFill>
                            <a:srgbClr val="173D31"/>
                          </a:solidFill>
                          <a:latin typeface="Arial"/>
                          <a:ea typeface="Arial"/>
                          <a:cs typeface="Arial"/>
                        </a:rPr>
                        <a:t>Doanh thu ghi nhận (đồng)</a:t>
                      </a:r>
                    </a:p>
                  </a:txBody>
                  <a:tcPr marL="91440" marR="91440" marT="45720" marB="45720">
                    <a:lnL w="9525">
                      <a:solidFill>
                        <a:srgbClr val="DCE7DE"/>
                      </a:solidFill>
                    </a:lnL>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[điền]</a:t>
                      </a:r>
                    </a:p>
                  </a:txBody>
                  <a:tcPr marL="91440" marR="91440" marT="45720" marB="45720">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[công thức + phạm vi]</a:t>
                      </a:r>
                    </a:p>
                  </a:txBody>
                  <a:tcPr marL="91440" marR="91440" marT="45720" marB="45720">
                    <a:lnR w="9525">
                      <a:solidFill>
                        <a:srgbClr val="DCE7DE"/>
                      </a:solidFill>
                    </a:lnR>
                    <a:lnB w="9525">
                      <a:solidFill>
                        <a:srgbClr val="DCE7DE"/>
                      </a:solidFill>
                    </a:lnB>
                    <a:solidFill>
                      <a:srgbClr val="FFFFFF"/>
                    </a:solidFill>
                  </a:tcPr>
                </a:tc>
              </a:tr>
              <a:tr h="666750">
                <a:tc>
                  <a:txBody>
                    <a:bodyPr lIns="114300" tIns="114300" rIns="114300" bIns="114300"/>
                    <a:lstStyle/>
                    <a:p>
                      <a:r>
                        <a:rPr sz="1950" b="0">
                          <a:solidFill>
                            <a:srgbClr val="173D31"/>
                          </a:solidFill>
                          <a:latin typeface="Arial"/>
                          <a:ea typeface="Arial"/>
                          <a:cs typeface="Arial"/>
                        </a:rPr>
                        <a:t>Lãi gộp mô phỏng (đồng)</a:t>
                      </a:r>
                    </a:p>
                  </a:txBody>
                  <a:tcPr marL="91440" marR="91440" marT="45720" marB="45720">
                    <a:lnL w="9525">
                      <a:solidFill>
                        <a:srgbClr val="DCE7DE"/>
                      </a:solidFill>
                    </a:lnL>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[điền]</a:t>
                      </a:r>
                    </a:p>
                  </a:txBody>
                  <a:tcPr marL="91440" marR="91440" marT="45720" marB="45720">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[chưa phải lãi ròng]</a:t>
                      </a:r>
                    </a:p>
                  </a:txBody>
                  <a:tcPr marL="91440" marR="91440" marT="45720" marB="45720">
                    <a:lnR w="9525">
                      <a:solidFill>
                        <a:srgbClr val="DCE7DE"/>
                      </a:solidFill>
                    </a:lnR>
                    <a:lnB w="9525">
                      <a:solidFill>
                        <a:srgbClr val="DCE7DE"/>
                      </a:solidFill>
                    </a:lnB>
                    <a:solidFill>
                      <a:srgbClr val="FFFFFF"/>
                    </a:solidFill>
                  </a:tcPr>
                </a:tc>
              </a:tr>
              <a:tr h="666750">
                <a:tc>
                  <a:txBody>
                    <a:bodyPr lIns="114300" tIns="114300" rIns="114300" bIns="114300"/>
                    <a:lstStyle/>
                    <a:p>
                      <a:r>
                        <a:rPr sz="1950" b="0">
                          <a:solidFill>
                            <a:srgbClr val="173D31"/>
                          </a:solidFill>
                          <a:latin typeface="Arial"/>
                          <a:ea typeface="Arial"/>
                          <a:cs typeface="Arial"/>
                        </a:rPr>
                        <a:t>Tỷ lệ đúng hạn</a:t>
                      </a:r>
                    </a:p>
                  </a:txBody>
                  <a:tcPr marL="91440" marR="91440" marT="45720" marB="45720">
                    <a:lnL w="9525">
                      <a:solidFill>
                        <a:srgbClr val="DCE7DE"/>
                      </a:solidFill>
                    </a:lnL>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[điền]</a:t>
                      </a:r>
                    </a:p>
                  </a:txBody>
                  <a:tcPr marL="91440" marR="91440" marT="45720" marB="45720">
                    <a:lnR w="9525">
                      <a:solidFill>
                        <a:srgbClr val="DCE7DE"/>
                      </a:solidFill>
                    </a:lnR>
                    <a:lnB w="9525">
                      <a:solidFill>
                        <a:srgbClr val="DCE7DE"/>
                      </a:solidFill>
                    </a:lnB>
                    <a:solidFill>
                      <a:srgbClr val="FFFFFF"/>
                    </a:solidFill>
                  </a:tcPr>
                </a:tc>
                <a:tc>
                  <a:txBody>
                    <a:bodyPr lIns="114300" tIns="114300" rIns="114300" bIns="114300"/>
                    <a:lstStyle/>
                    <a:p>
                      <a:r>
                        <a:rPr sz="1950" b="0">
                          <a:solidFill>
                            <a:srgbClr val="173D31"/>
                          </a:solidFill>
                          <a:latin typeface="Arial"/>
                          <a:ea typeface="Arial"/>
                          <a:cs typeface="Arial"/>
                        </a:rPr>
                        <a:t>[mẫu số rõ]</a:t>
                      </a:r>
                    </a:p>
                  </a:txBody>
                  <a:tcPr marL="91440" marR="91440" marT="45720" marB="45720">
                    <a:lnR w="9525">
                      <a:solidFill>
                        <a:srgbClr val="DCE7DE"/>
                      </a:solidFill>
                    </a:lnR>
                    <a:lnB w="9525">
                      <a:solidFill>
                        <a:srgbClr val="DCE7DE"/>
                      </a:solidFill>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3D6ADBE9-ACCA-4D8D-9A49-DCCD6CBE3034}"/>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3/6</a:t>
            </a:r>
          </a:p>
        </p:txBody>
      </p:sp>
    </p:spTree>
    <p:extLst>
      <p:ext uri="{BB962C8B-B14F-4D97-AF65-F5344CB8AC3E}">
        <p14:creationId xmlns:p14="http://schemas.microsoft.com/office/powerpoint/2010/main" val="2146210140"/>
      </p:ext>
    </p:extLst>
  </p:cSld>
</p:sld>
</file>

<file path=ppt/slides/slide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D14E8AF-3777-4F52-8421-E2F9EA8F5228}"/>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Quan sát và giới hạn</a:t>
            </a:r>
          </a:p>
        </p:txBody>
      </p:sp>
      <p:sp>
        <p:nvSpPr>
          <p:cNvPr id="2" name="">
            <a:extLst xmlns:a="http://schemas.openxmlformats.org/drawingml/2006/main">
              <a:ext uri="{FF2B5EF4-FFF2-40B4-BE49-F238E27FC236}">
                <a16:creationId xmlns:a16="http://schemas.microsoft.com/office/drawing/2014/main" id="{63E07AFA-C533-4CC5-B21C-51DC2AA8039B}"/>
              </a:ext>
            </a:extLst>
          </p:cNvPr>
          <p:cNvSpPr>
            <a:spLocks xmlns:a="http://schemas.openxmlformats.org/drawingml/2006/main" noGrp="1"/>
          </p:cNvSpPr>
          <p:nvPr/>
        </p:nvSpPr>
        <p:spPr>
          <a:xfrm xmlns:a="http://schemas.openxmlformats.org/drawingml/2006/main">
            <a:off x="666750" y="2000250"/>
            <a:ext cx="10858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325" b="0">
                <a:solidFill>
                  <a:srgbClr val="173D31"/>
                </a:solidFill>
                <a:latin typeface="Arial"/>
                <a:ea typeface="Arial"/>
                <a:cs typeface="Arial"/>
              </a:defRPr>
            </a:defPPr>
            <a:lvl1pPr>
              <a:defRPr sz="2325" b="0">
                <a:solidFill>
                  <a:srgbClr val="173D31"/>
                </a:solidFill>
                <a:latin typeface="Arial"/>
                <a:ea typeface="Arial"/>
                <a:cs typeface="Arial"/>
              </a:defRPr>
            </a:lvl1pPr>
            <a:lvl2pPr>
              <a:defRPr sz="2325" b="0">
                <a:solidFill>
                  <a:srgbClr val="173D31"/>
                </a:solidFill>
                <a:latin typeface="Arial"/>
                <a:ea typeface="Arial"/>
                <a:cs typeface="Arial"/>
              </a:defRPr>
            </a:lvl2pPr>
            <a:lvl3pPr>
              <a:defRPr sz="2325" b="0">
                <a:solidFill>
                  <a:srgbClr val="173D31"/>
                </a:solidFill>
                <a:latin typeface="Arial"/>
                <a:ea typeface="Arial"/>
                <a:cs typeface="Arial"/>
              </a:defRPr>
            </a:lvl3pPr>
            <a:lvl4pPr>
              <a:defRPr sz="2325" b="0">
                <a:solidFill>
                  <a:srgbClr val="173D31"/>
                </a:solidFill>
                <a:latin typeface="Arial"/>
                <a:ea typeface="Arial"/>
                <a:cs typeface="Arial"/>
              </a:defRPr>
            </a:lvl4pPr>
            <a:lvl5pPr>
              <a:defRPr sz="2325" b="0">
                <a:solidFill>
                  <a:srgbClr val="173D31"/>
                </a:solidFill>
                <a:latin typeface="Arial"/>
                <a:ea typeface="Arial"/>
                <a:cs typeface="Arial"/>
              </a:defRPr>
            </a:lvl5pPr>
            <a:lvl6pPr>
              <a:defRPr sz="2325" b="0">
                <a:solidFill>
                  <a:srgbClr val="173D31"/>
                </a:solidFill>
                <a:latin typeface="Arial"/>
                <a:ea typeface="Arial"/>
                <a:cs typeface="Arial"/>
              </a:defRPr>
            </a:lvl6pPr>
            <a:lvl7pPr>
              <a:defRPr sz="2325" b="0">
                <a:solidFill>
                  <a:srgbClr val="173D31"/>
                </a:solidFill>
                <a:latin typeface="Arial"/>
                <a:ea typeface="Arial"/>
                <a:cs typeface="Arial"/>
              </a:defRPr>
            </a:lvl7pPr>
            <a:lvl8pPr>
              <a:defRPr sz="2325" b="0">
                <a:solidFill>
                  <a:srgbClr val="173D31"/>
                </a:solidFill>
                <a:latin typeface="Arial"/>
                <a:ea typeface="Arial"/>
                <a:cs typeface="Arial"/>
              </a:defRPr>
            </a:lvl8pPr>
            <a:lvl9pPr>
              <a:defRPr sz="2325" b="0">
                <a:solidFill>
                  <a:srgbClr val="173D31"/>
                </a:solidFill>
                <a:latin typeface="Arial"/>
                <a:ea typeface="Arial"/>
                <a:cs typeface="Arial"/>
              </a:defRPr>
            </a:lvl9pPr>
          </a:lstStyle>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Quan sát có nguồn</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[Viết hai nhận định mô tả, ghi nguồn ô/bảng]</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Giả thuyết cần kiểm</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[Không biến chênh lệch thành nguyên nhân]</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Biểu đồ</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[Chèn từ bảng tính đã kiểm, ghi đơn vị và kỳ]</a:t>
            </a:r>
          </a:p>
        </p:txBody>
      </p:sp>
      <p:sp>
        <p:nvSpPr>
          <p:cNvPr id="3" name="">
            <a:extLst xmlns:a="http://schemas.openxmlformats.org/drawingml/2006/main">
              <a:ext uri="{FF2B5EF4-FFF2-40B4-BE49-F238E27FC236}">
                <a16:creationId xmlns:a16="http://schemas.microsoft.com/office/drawing/2014/main" id="{1678F117-A946-4B2D-AC77-89B4EB0BE1AB}"/>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4/6</a:t>
            </a:r>
          </a:p>
        </p:txBody>
      </p:sp>
    </p:spTree>
    <p:extLst>
      <p:ext uri="{BB962C8B-B14F-4D97-AF65-F5344CB8AC3E}">
        <p14:creationId xmlns:p14="http://schemas.microsoft.com/office/powerpoint/2010/main" val="937935314"/>
      </p:ext>
    </p:extLst>
  </p:cSld>
</p:sld>
</file>

<file path=ppt/slides/slide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4810942C-1635-49CE-ABB3-391FBC95DA50}"/>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Phương án thử nghiệm để xin ý kiến</a:t>
            </a:r>
          </a:p>
        </p:txBody>
      </p:sp>
      <p:sp>
        <p:nvSpPr>
          <p:cNvPr id="2" name="">
            <a:extLst xmlns:a="http://schemas.openxmlformats.org/drawingml/2006/main">
              <a:ext uri="{FF2B5EF4-FFF2-40B4-BE49-F238E27FC236}">
                <a16:creationId xmlns:a16="http://schemas.microsoft.com/office/drawing/2014/main" id="{F1F2E9D7-DF78-41EC-9C61-BFBC8F43C3D2}"/>
              </a:ext>
            </a:extLst>
          </p:cNvPr>
          <p:cNvSpPr>
            <a:spLocks xmlns:a="http://schemas.openxmlformats.org/drawingml/2006/main" noGrp="1"/>
          </p:cNvSpPr>
          <p:nvPr/>
        </p:nvSpPr>
        <p:spPr>
          <a:xfrm xmlns:a="http://schemas.openxmlformats.org/drawingml/2006/main">
            <a:off x="666750" y="2000250"/>
            <a:ext cx="10858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325" b="0">
                <a:solidFill>
                  <a:srgbClr val="173D31"/>
                </a:solidFill>
                <a:latin typeface="Arial"/>
                <a:ea typeface="Arial"/>
                <a:cs typeface="Arial"/>
              </a:defRPr>
            </a:defPPr>
            <a:lvl1pPr>
              <a:defRPr sz="2325" b="0">
                <a:solidFill>
                  <a:srgbClr val="173D31"/>
                </a:solidFill>
                <a:latin typeface="Arial"/>
                <a:ea typeface="Arial"/>
                <a:cs typeface="Arial"/>
              </a:defRPr>
            </a:lvl1pPr>
            <a:lvl2pPr>
              <a:defRPr sz="2325" b="0">
                <a:solidFill>
                  <a:srgbClr val="173D31"/>
                </a:solidFill>
                <a:latin typeface="Arial"/>
                <a:ea typeface="Arial"/>
                <a:cs typeface="Arial"/>
              </a:defRPr>
            </a:lvl2pPr>
            <a:lvl3pPr>
              <a:defRPr sz="2325" b="0">
                <a:solidFill>
                  <a:srgbClr val="173D31"/>
                </a:solidFill>
                <a:latin typeface="Arial"/>
                <a:ea typeface="Arial"/>
                <a:cs typeface="Arial"/>
              </a:defRPr>
            </a:lvl3pPr>
            <a:lvl4pPr>
              <a:defRPr sz="2325" b="0">
                <a:solidFill>
                  <a:srgbClr val="173D31"/>
                </a:solidFill>
                <a:latin typeface="Arial"/>
                <a:ea typeface="Arial"/>
                <a:cs typeface="Arial"/>
              </a:defRPr>
            </a:lvl4pPr>
            <a:lvl5pPr>
              <a:defRPr sz="2325" b="0">
                <a:solidFill>
                  <a:srgbClr val="173D31"/>
                </a:solidFill>
                <a:latin typeface="Arial"/>
                <a:ea typeface="Arial"/>
                <a:cs typeface="Arial"/>
              </a:defRPr>
            </a:lvl5pPr>
            <a:lvl6pPr>
              <a:defRPr sz="2325" b="0">
                <a:solidFill>
                  <a:srgbClr val="173D31"/>
                </a:solidFill>
                <a:latin typeface="Arial"/>
                <a:ea typeface="Arial"/>
                <a:cs typeface="Arial"/>
              </a:defRPr>
            </a:lvl6pPr>
            <a:lvl7pPr>
              <a:defRPr sz="2325" b="0">
                <a:solidFill>
                  <a:srgbClr val="173D31"/>
                </a:solidFill>
                <a:latin typeface="Arial"/>
                <a:ea typeface="Arial"/>
                <a:cs typeface="Arial"/>
              </a:defRPr>
            </a:lvl7pPr>
            <a:lvl8pPr>
              <a:defRPr sz="2325" b="0">
                <a:solidFill>
                  <a:srgbClr val="173D31"/>
                </a:solidFill>
                <a:latin typeface="Arial"/>
                <a:ea typeface="Arial"/>
                <a:cs typeface="Arial"/>
              </a:defRPr>
            </a:lvl8pPr>
            <a:lvl9pPr>
              <a:defRPr sz="2325" b="0">
                <a:solidFill>
                  <a:srgbClr val="173D31"/>
                </a:solidFill>
                <a:latin typeface="Arial"/>
                <a:ea typeface="Arial"/>
                <a:cs typeface="Arial"/>
              </a:defRPr>
            </a:lvl9pPr>
          </a:lstStyle>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Vấn đề: [bằng chứng]</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Phạm vi và lịch: [ghi dự kiến nếu chưa duyệt]</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Nguồn lực và chi phí: [giả định và căn cứ]</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Cách đo: [việc tương đương, thời gian, lỗi]</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Điều kiện dừng: [an toàn, thiếu dữ liệu hoặc thiếu người duyệt]</a:t>
            </a:r>
          </a:p>
        </p:txBody>
      </p:sp>
      <p:sp>
        <p:nvSpPr>
          <p:cNvPr id="3" name="">
            <a:extLst xmlns:a="http://schemas.openxmlformats.org/drawingml/2006/main">
              <a:ext uri="{FF2B5EF4-FFF2-40B4-BE49-F238E27FC236}">
                <a16:creationId xmlns:a16="http://schemas.microsoft.com/office/drawing/2014/main" id="{128E4785-BBC6-4C44-AFB6-0D83DC3F27C9}"/>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5/6</a:t>
            </a:r>
          </a:p>
        </p:txBody>
      </p:sp>
    </p:spTree>
    <p:extLst>
      <p:ext uri="{BB962C8B-B14F-4D97-AF65-F5344CB8AC3E}">
        <p14:creationId xmlns:p14="http://schemas.microsoft.com/office/powerpoint/2010/main" val="1369612594"/>
      </p:ext>
    </p:extLst>
  </p:cSld>
</p:sld>
</file>

<file path=ppt/slides/slide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DE84785-9CEA-4297-B353-FDCD9A157EF2}"/>
              </a:ext>
            </a:extLst>
          </p:cNvPr>
          <p:cNvSpPr>
            <a:spLocks xmlns:a="http://schemas.openxmlformats.org/drawingml/2006/main" noGrp="1"/>
          </p:cNvSpPr>
          <p:nvPr/>
        </p:nvSpPr>
        <p:spPr>
          <a:xfrm xmlns:a="http://schemas.openxmlformats.org/drawingml/2006/main">
            <a:off x="666750" y="57150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375" b="1">
                <a:solidFill>
                  <a:srgbClr val="173D31"/>
                </a:solidFill>
                <a:latin typeface="Arial"/>
                <a:ea typeface="Arial"/>
                <a:cs typeface="Arial"/>
              </a:defRPr>
            </a:defPPr>
            <a:lvl1pPr>
              <a:defRPr sz="3375" b="1">
                <a:solidFill>
                  <a:srgbClr val="173D31"/>
                </a:solidFill>
                <a:latin typeface="Arial"/>
                <a:ea typeface="Arial"/>
                <a:cs typeface="Arial"/>
              </a:defRPr>
            </a:lvl1pPr>
            <a:lvl2pPr>
              <a:defRPr sz="3375" b="1">
                <a:solidFill>
                  <a:srgbClr val="173D31"/>
                </a:solidFill>
                <a:latin typeface="Arial"/>
                <a:ea typeface="Arial"/>
                <a:cs typeface="Arial"/>
              </a:defRPr>
            </a:lvl2pPr>
            <a:lvl3pPr>
              <a:defRPr sz="3375" b="1">
                <a:solidFill>
                  <a:srgbClr val="173D31"/>
                </a:solidFill>
                <a:latin typeface="Arial"/>
                <a:ea typeface="Arial"/>
                <a:cs typeface="Arial"/>
              </a:defRPr>
            </a:lvl3pPr>
            <a:lvl4pPr>
              <a:defRPr sz="3375" b="1">
                <a:solidFill>
                  <a:srgbClr val="173D31"/>
                </a:solidFill>
                <a:latin typeface="Arial"/>
                <a:ea typeface="Arial"/>
                <a:cs typeface="Arial"/>
              </a:defRPr>
            </a:lvl4pPr>
            <a:lvl5pPr>
              <a:defRPr sz="3375" b="1">
                <a:solidFill>
                  <a:srgbClr val="173D31"/>
                </a:solidFill>
                <a:latin typeface="Arial"/>
                <a:ea typeface="Arial"/>
                <a:cs typeface="Arial"/>
              </a:defRPr>
            </a:lvl5pPr>
            <a:lvl6pPr>
              <a:defRPr sz="3375" b="1">
                <a:solidFill>
                  <a:srgbClr val="173D31"/>
                </a:solidFill>
                <a:latin typeface="Arial"/>
                <a:ea typeface="Arial"/>
                <a:cs typeface="Arial"/>
              </a:defRPr>
            </a:lvl6pPr>
            <a:lvl7pPr>
              <a:defRPr sz="3375" b="1">
                <a:solidFill>
                  <a:srgbClr val="173D31"/>
                </a:solidFill>
                <a:latin typeface="Arial"/>
                <a:ea typeface="Arial"/>
                <a:cs typeface="Arial"/>
              </a:defRPr>
            </a:lvl7pPr>
            <a:lvl8pPr>
              <a:defRPr sz="3375" b="1">
                <a:solidFill>
                  <a:srgbClr val="173D31"/>
                </a:solidFill>
                <a:latin typeface="Arial"/>
                <a:ea typeface="Arial"/>
                <a:cs typeface="Arial"/>
              </a:defRPr>
            </a:lvl8pPr>
            <a:lvl9pPr>
              <a:defRPr sz="3375" b="1">
                <a:solidFill>
                  <a:srgbClr val="173D31"/>
                </a:solidFill>
                <a:latin typeface="Arial"/>
                <a:ea typeface="Arial"/>
                <a:cs typeface="Arial"/>
              </a:defRPr>
            </a:lvl9pPr>
          </a:lstStyle>
          <a:p xmlns:a="http://schemas.openxmlformats.org/drawingml/2006/main">
            <a:pPr>
              <a:defRPr sz="3375" b="1">
                <a:solidFill>
                  <a:srgbClr val="173D31"/>
                </a:solidFill>
                <a:latin typeface="Arial"/>
                <a:ea typeface="Arial"/>
                <a:cs typeface="Arial"/>
              </a:defRPr>
            </a:pPr>
            <a:r>
              <a:rPr sz="3375" b="1">
                <a:solidFill>
                  <a:srgbClr val="173D31"/>
                </a:solidFill>
                <a:latin typeface="Arial"/>
                <a:ea typeface="Arial"/>
                <a:cs typeface="Arial"/>
              </a:rPr>
              <a:t>Việc cần quyết định và bước tiếp theo</a:t>
            </a:r>
          </a:p>
        </p:txBody>
      </p:sp>
      <p:sp>
        <p:nvSpPr>
          <p:cNvPr id="2" name="">
            <a:extLst xmlns:a="http://schemas.openxmlformats.org/drawingml/2006/main">
              <a:ext uri="{FF2B5EF4-FFF2-40B4-BE49-F238E27FC236}">
                <a16:creationId xmlns:a16="http://schemas.microsoft.com/office/drawing/2014/main" id="{A47F4329-3C6F-437B-ADE9-3EC76D68C4D6}"/>
              </a:ext>
            </a:extLst>
          </p:cNvPr>
          <p:cNvSpPr>
            <a:spLocks xmlns:a="http://schemas.openxmlformats.org/drawingml/2006/main" noGrp="1"/>
          </p:cNvSpPr>
          <p:nvPr/>
        </p:nvSpPr>
        <p:spPr>
          <a:xfrm xmlns:a="http://schemas.openxmlformats.org/drawingml/2006/main">
            <a:off x="666750" y="2000250"/>
            <a:ext cx="10858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325" b="0">
                <a:solidFill>
                  <a:srgbClr val="173D31"/>
                </a:solidFill>
                <a:latin typeface="Arial"/>
                <a:ea typeface="Arial"/>
                <a:cs typeface="Arial"/>
              </a:defRPr>
            </a:defPPr>
            <a:lvl1pPr>
              <a:defRPr sz="2325" b="0">
                <a:solidFill>
                  <a:srgbClr val="173D31"/>
                </a:solidFill>
                <a:latin typeface="Arial"/>
                <a:ea typeface="Arial"/>
                <a:cs typeface="Arial"/>
              </a:defRPr>
            </a:lvl1pPr>
            <a:lvl2pPr>
              <a:defRPr sz="2325" b="0">
                <a:solidFill>
                  <a:srgbClr val="173D31"/>
                </a:solidFill>
                <a:latin typeface="Arial"/>
                <a:ea typeface="Arial"/>
                <a:cs typeface="Arial"/>
              </a:defRPr>
            </a:lvl2pPr>
            <a:lvl3pPr>
              <a:defRPr sz="2325" b="0">
                <a:solidFill>
                  <a:srgbClr val="173D31"/>
                </a:solidFill>
                <a:latin typeface="Arial"/>
                <a:ea typeface="Arial"/>
                <a:cs typeface="Arial"/>
              </a:defRPr>
            </a:lvl3pPr>
            <a:lvl4pPr>
              <a:defRPr sz="2325" b="0">
                <a:solidFill>
                  <a:srgbClr val="173D31"/>
                </a:solidFill>
                <a:latin typeface="Arial"/>
                <a:ea typeface="Arial"/>
                <a:cs typeface="Arial"/>
              </a:defRPr>
            </a:lvl4pPr>
            <a:lvl5pPr>
              <a:defRPr sz="2325" b="0">
                <a:solidFill>
                  <a:srgbClr val="173D31"/>
                </a:solidFill>
                <a:latin typeface="Arial"/>
                <a:ea typeface="Arial"/>
                <a:cs typeface="Arial"/>
              </a:defRPr>
            </a:lvl5pPr>
            <a:lvl6pPr>
              <a:defRPr sz="2325" b="0">
                <a:solidFill>
                  <a:srgbClr val="173D31"/>
                </a:solidFill>
                <a:latin typeface="Arial"/>
                <a:ea typeface="Arial"/>
                <a:cs typeface="Arial"/>
              </a:defRPr>
            </a:lvl6pPr>
            <a:lvl7pPr>
              <a:defRPr sz="2325" b="0">
                <a:solidFill>
                  <a:srgbClr val="173D31"/>
                </a:solidFill>
                <a:latin typeface="Arial"/>
                <a:ea typeface="Arial"/>
                <a:cs typeface="Arial"/>
              </a:defRPr>
            </a:lvl7pPr>
            <a:lvl8pPr>
              <a:defRPr sz="2325" b="0">
                <a:solidFill>
                  <a:srgbClr val="173D31"/>
                </a:solidFill>
                <a:latin typeface="Arial"/>
                <a:ea typeface="Arial"/>
                <a:cs typeface="Arial"/>
              </a:defRPr>
            </a:lvl8pPr>
            <a:lvl9pPr>
              <a:defRPr sz="2325" b="0">
                <a:solidFill>
                  <a:srgbClr val="173D31"/>
                </a:solidFill>
                <a:latin typeface="Arial"/>
                <a:ea typeface="Arial"/>
                <a:cs typeface="Arial"/>
              </a:defRPr>
            </a:lvl9pPr>
          </a:lstStyle>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Đề nghị: [người nhận cần cho ý kiến gì]</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Chủ trì và mốc: [ngày đã xác nhận hoặc cần xác nhận]</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Phụ thuộc: [ngân sách, quyền, công cụ]</a:t>
            </a:r>
          </a:p>
          <a:p xmlns:a="http://schemas.openxmlformats.org/drawingml/2006/main">
            <a:r>
              <a:t/>
            </a:r>
          </a:p>
          <a:p xmlns:a="http://schemas.openxmlformats.org/drawingml/2006/main">
            <a:pPr>
              <a:defRPr sz="2325" b="0">
                <a:solidFill>
                  <a:srgbClr val="173D31"/>
                </a:solidFill>
                <a:latin typeface="Arial"/>
                <a:ea typeface="Arial"/>
                <a:cs typeface="Arial"/>
              </a:defRPr>
            </a:pPr>
            <a:r>
              <a:rPr sz="2325" b="0">
                <a:solidFill>
                  <a:srgbClr val="173D31"/>
                </a:solidFill>
                <a:latin typeface="Arial"/>
                <a:ea typeface="Arial"/>
                <a:cs typeface="Arial"/>
              </a:rPr>
              <a:t>Kiểm tra lần cuối: tên, ngày, số, nguồn và quyền phát hành</a:t>
            </a:r>
          </a:p>
        </p:txBody>
      </p:sp>
      <p:sp>
        <p:nvSpPr>
          <p:cNvPr id="3" name="">
            <a:extLst xmlns:a="http://schemas.openxmlformats.org/drawingml/2006/main">
              <a:ext uri="{FF2B5EF4-FFF2-40B4-BE49-F238E27FC236}">
                <a16:creationId xmlns:a16="http://schemas.microsoft.com/office/drawing/2014/main" id="{E7C3D533-D39C-446E-9906-E433AB5DD802}"/>
              </a:ext>
            </a:extLst>
          </p:cNvPr>
          <p:cNvSpPr>
            <a:spLocks xmlns:a="http://schemas.openxmlformats.org/drawingml/2006/main" noGrp="1"/>
          </p:cNvSpPr>
          <p:nvPr/>
        </p:nvSpPr>
        <p:spPr>
          <a:xfrm xmlns:a="http://schemas.openxmlformats.org/drawingml/2006/main">
            <a:off x="666750" y="64293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200" b="0">
                <a:solidFill>
                  <a:srgbClr val="65736B"/>
                </a:solidFill>
                <a:latin typeface="Arial"/>
                <a:ea typeface="Arial"/>
                <a:cs typeface="Arial"/>
              </a:defRPr>
            </a:defPPr>
            <a:lvl1pPr>
              <a:defRPr sz="1200" b="0">
                <a:solidFill>
                  <a:srgbClr val="65736B"/>
                </a:solidFill>
                <a:latin typeface="Arial"/>
                <a:ea typeface="Arial"/>
                <a:cs typeface="Arial"/>
              </a:defRPr>
            </a:lvl1pPr>
            <a:lvl2pPr>
              <a:defRPr sz="1200" b="0">
                <a:solidFill>
                  <a:srgbClr val="65736B"/>
                </a:solidFill>
                <a:latin typeface="Arial"/>
                <a:ea typeface="Arial"/>
                <a:cs typeface="Arial"/>
              </a:defRPr>
            </a:lvl2pPr>
            <a:lvl3pPr>
              <a:defRPr sz="1200" b="0">
                <a:solidFill>
                  <a:srgbClr val="65736B"/>
                </a:solidFill>
                <a:latin typeface="Arial"/>
                <a:ea typeface="Arial"/>
                <a:cs typeface="Arial"/>
              </a:defRPr>
            </a:lvl3pPr>
            <a:lvl4pPr>
              <a:defRPr sz="1200" b="0">
                <a:solidFill>
                  <a:srgbClr val="65736B"/>
                </a:solidFill>
                <a:latin typeface="Arial"/>
                <a:ea typeface="Arial"/>
                <a:cs typeface="Arial"/>
              </a:defRPr>
            </a:lvl4pPr>
            <a:lvl5pPr>
              <a:defRPr sz="1200" b="0">
                <a:solidFill>
                  <a:srgbClr val="65736B"/>
                </a:solidFill>
                <a:latin typeface="Arial"/>
                <a:ea typeface="Arial"/>
                <a:cs typeface="Arial"/>
              </a:defRPr>
            </a:lvl5pPr>
            <a:lvl6pPr>
              <a:defRPr sz="1200" b="0">
                <a:solidFill>
                  <a:srgbClr val="65736B"/>
                </a:solidFill>
                <a:latin typeface="Arial"/>
                <a:ea typeface="Arial"/>
                <a:cs typeface="Arial"/>
              </a:defRPr>
            </a:lvl6pPr>
            <a:lvl7pPr>
              <a:defRPr sz="1200" b="0">
                <a:solidFill>
                  <a:srgbClr val="65736B"/>
                </a:solidFill>
                <a:latin typeface="Arial"/>
                <a:ea typeface="Arial"/>
                <a:cs typeface="Arial"/>
              </a:defRPr>
            </a:lvl7pPr>
            <a:lvl8pPr>
              <a:defRPr sz="1200" b="0">
                <a:solidFill>
                  <a:srgbClr val="65736B"/>
                </a:solidFill>
                <a:latin typeface="Arial"/>
                <a:ea typeface="Arial"/>
                <a:cs typeface="Arial"/>
              </a:defRPr>
            </a:lvl8pPr>
            <a:lvl9pPr>
              <a:defRPr sz="1200" b="0">
                <a:solidFill>
                  <a:srgbClr val="65736B"/>
                </a:solidFill>
                <a:latin typeface="Arial"/>
                <a:ea typeface="Arial"/>
                <a:cs typeface="Arial"/>
              </a:defRPr>
            </a:lvl9pPr>
          </a:lstStyle>
          <a:p xmlns:a="http://schemas.openxmlformats.org/drawingml/2006/main">
            <a:pPr>
              <a:defRPr sz="1200" b="0">
                <a:solidFill>
                  <a:srgbClr val="65736B"/>
                </a:solidFill>
                <a:latin typeface="Arial"/>
                <a:ea typeface="Arial"/>
                <a:cs typeface="Arial"/>
              </a:defRPr>
            </a:pPr>
            <a:r>
              <a:rPr sz="1200" b="0">
                <a:solidFill>
                  <a:srgbClr val="65736B"/>
                </a:solidFill>
                <a:latin typeface="Arial"/>
                <a:ea typeface="Arial"/>
                <a:cs typeface="Arial"/>
              </a:rPr>
              <a:t>OnAcademy  Mẫu điền cho học viên  6/6</a:t>
            </a:r>
          </a:p>
        </p:txBody>
      </p:sp>
    </p:spTree>
    <p:extLst>
      <p:ext uri="{BB962C8B-B14F-4D97-AF65-F5344CB8AC3E}">
        <p14:creationId xmlns:p14="http://schemas.microsoft.com/office/powerpoint/2010/main" val="18528284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2026-10-29T17:43:16.6830000Z</dcterms:created>
  <dcterms:modified xsi:type="dcterms:W3CDTF">2026-10-29T17:43:16.6830000Z</dcterms:modified>
</coreProperties>
</file>